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media/image11.jpeg" ContentType="image/jpeg"/>
  <Override PartName="/ppt/media/image10.jpeg" ContentType="image/jpeg"/>
  <Override PartName="/ppt/media/image9.jpeg" ContentType="image/jpeg"/>
  <Override PartName="/ppt/media/image8.jpeg" ContentType="image/jpeg"/>
  <Override PartName="/ppt/media/image7.jpeg" ContentType="image/jpeg"/>
  <Override PartName="/ppt/media/image6.png" ContentType="image/png"/>
  <Override PartName="/ppt/media/image5.png" ContentType="image/png"/>
  <Override PartName="/ppt/media/image4.png" ContentType="image/png"/>
  <Override PartName="/ppt/media/image3.png" ContentType="image/png"/>
  <Override PartName="/ppt/media/image2.png" ContentType="image/png"/>
  <Override PartName="/ppt/media/image1.png" ContentType="image/png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114080"/>
            <a:ext cx="907200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1140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1140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292480" y="182340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292480" y="182340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04000" y="288000"/>
            <a:ext cx="9072000" cy="400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04000" y="41140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152680" y="41140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4000" y="4114080"/>
            <a:ext cx="907200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4000" y="4114080"/>
            <a:ext cx="907200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5152680" y="41140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41140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7" name="" descr=""/>
          <p:cNvPicPr/>
          <p:nvPr/>
        </p:nvPicPr>
        <p:blipFill>
          <a:blip r:embed="rId2"/>
          <a:stretch/>
        </p:blipFill>
        <p:spPr>
          <a:xfrm>
            <a:off x="2292480" y="182340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78" name="" descr=""/>
          <p:cNvPicPr/>
          <p:nvPr/>
        </p:nvPicPr>
        <p:blipFill>
          <a:blip r:embed="rId3"/>
          <a:stretch/>
        </p:blipFill>
        <p:spPr>
          <a:xfrm>
            <a:off x="2292480" y="182340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88000"/>
            <a:ext cx="9072000" cy="400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1140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11408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114080"/>
            <a:ext cx="907200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t-EE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t-EE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t-EE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t-EE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t-EE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t-EE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t-EE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t-EE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t-EE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t-EE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CD97755E-55D5-497D-BEDA-DFBAE53029F2}" type="slidenum">
              <a:rPr lang="et-EE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" descr=""/>
          <p:cNvPicPr/>
          <p:nvPr/>
        </p:nvPicPr>
        <p:blipFill>
          <a:blip r:embed="rId2"/>
          <a:stretch/>
        </p:blipFill>
        <p:spPr>
          <a:xfrm>
            <a:off x="360" y="360"/>
            <a:ext cx="10078920" cy="756432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864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t-EE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t-EE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t-EE" sz="2789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t-EE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t-EE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t-EE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t-EE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t-EE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50400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t-EE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3447000" y="68864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t-EE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722700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7818678E-3876-40CA-BB7E-1AE3297619A5}" type="slidenum">
              <a:rPr lang="et-EE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531000" y="226800"/>
            <a:ext cx="9071640" cy="1706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t-EE" sz="4400">
                <a:latin typeface="Arial"/>
              </a:rPr>
              <a:t>       </a:t>
            </a:r>
            <a:r>
              <a:rPr b="1" lang="et-EE" sz="3200">
                <a:latin typeface="Arial"/>
              </a:rPr>
              <a:t>EESTI HOBUSTE </a:t>
            </a:r>
            <a:r>
              <a:rPr b="1" lang="et-EE" sz="3200">
                <a:latin typeface="Arial"/>
              </a:rPr>
              <a:t>
</a:t>
            </a:r>
            <a:r>
              <a:rPr b="1" lang="et-EE" sz="3200">
                <a:latin typeface="Arial"/>
              </a:rPr>
              <a:t>           TURUSTAMISVÕIMALUSED</a:t>
            </a:r>
            <a:r>
              <a:rPr b="1" lang="et-EE" sz="3600">
                <a:latin typeface="Arial"/>
              </a:rPr>
              <a:t>
</a:t>
            </a:r>
            <a:r>
              <a:rPr b="1" lang="et-EE" sz="2200">
                <a:latin typeface="Arial"/>
              </a:rPr>
              <a:t>Krista Sepp</a:t>
            </a:r>
            <a:r>
              <a:rPr b="1" lang="et-EE" sz="2200">
                <a:latin typeface="Arial"/>
              </a:rPr>
              <a:t>
</a:t>
            </a:r>
            <a:r>
              <a:rPr b="1" lang="et-EE" sz="2200">
                <a:latin typeface="Arial"/>
              </a:rPr>
              <a:t>EHS arendus-ja turundusspetsialist</a:t>
            </a:r>
            <a:endParaRPr/>
          </a:p>
        </p:txBody>
      </p:sp>
      <p:sp>
        <p:nvSpPr>
          <p:cNvPr id="80" name="TextShape 2"/>
          <p:cNvSpPr txBox="1"/>
          <p:nvPr/>
        </p:nvSpPr>
        <p:spPr>
          <a:xfrm>
            <a:off x="5760000" y="2664000"/>
            <a:ext cx="4392000" cy="5112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b="1" lang="et-EE" sz="2400">
                <a:latin typeface="Arial"/>
              </a:rPr>
              <a:t>EHS  01.01.2015</a:t>
            </a:r>
            <a:r>
              <a:rPr b="1" lang="et-EE" sz="2400">
                <a:latin typeface="Arial"/>
              </a:rPr>
              <a:t>
</a:t>
            </a:r>
            <a:r>
              <a:rPr b="1" lang="et-EE" sz="2400">
                <a:latin typeface="Arial"/>
              </a:rPr>
              <a:t>376 liiget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2400">
                <a:latin typeface="Arial"/>
              </a:rPr>
              <a:t>5 tõuraamatut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2400">
                <a:latin typeface="Arial"/>
              </a:rPr>
              <a:t>ca 4600 tõuhobust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t-EE" sz="2400">
                <a:latin typeface="Arial"/>
              </a:rPr>
              <a:t>PRIA hobuslaste registris                    14 140 hobust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t-EE" sz="2400">
                <a:latin typeface="Arial"/>
              </a:rPr>
              <a:t>ESHKS-i tõuraamatutes ca </a:t>
            </a:r>
            <a:r>
              <a:rPr lang="et-EE" sz="2400">
                <a:latin typeface="Arial"/>
              </a:rPr>
              <a:t>
</a:t>
            </a:r>
            <a:r>
              <a:rPr lang="et-EE" sz="2400">
                <a:latin typeface="Arial"/>
              </a:rPr>
              <a:t>3000 hobust</a:t>
            </a:r>
            <a:endParaRPr/>
          </a:p>
        </p:txBody>
      </p:sp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>
            <a:off x="496800" y="141120"/>
            <a:ext cx="1238400" cy="1154880"/>
          </a:xfrm>
          <a:prstGeom prst="rect">
            <a:avLst/>
          </a:prstGeom>
          <a:ln>
            <a:noFill/>
          </a:ln>
        </p:spPr>
      </p:pic>
      <p:sp>
        <p:nvSpPr>
          <p:cNvPr id="82" name="TextShape 3"/>
          <p:cNvSpPr txBox="1"/>
          <p:nvPr/>
        </p:nvSpPr>
        <p:spPr>
          <a:xfrm>
            <a:off x="504360" y="0"/>
            <a:ext cx="9431640" cy="1296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/>
          </a:p>
        </p:txBody>
      </p:sp>
      <p:pic>
        <p:nvPicPr>
          <p:cNvPr id="83" name="" descr=""/>
          <p:cNvPicPr/>
          <p:nvPr/>
        </p:nvPicPr>
        <p:blipFill>
          <a:blip r:embed="rId2"/>
          <a:stretch/>
        </p:blipFill>
        <p:spPr>
          <a:xfrm>
            <a:off x="215640" y="2375640"/>
            <a:ext cx="5544720" cy="417672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504000" y="288000"/>
            <a:ext cx="907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t-EE" sz="4400">
                <a:latin typeface="Arial"/>
              </a:rPr>
              <a:t>Tõuraamatud  ja  hobuseid</a:t>
            </a:r>
            <a:endParaRPr/>
          </a:p>
        </p:txBody>
      </p:sp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0" y="3024000"/>
            <a:ext cx="5040000" cy="3600000"/>
          </a:xfrm>
          <a:prstGeom prst="rect">
            <a:avLst/>
          </a:prstGeom>
          <a:ln>
            <a:noFill/>
          </a:ln>
        </p:spPr>
      </p:pic>
      <p:sp>
        <p:nvSpPr>
          <p:cNvPr id="86" name="TextShape 2"/>
          <p:cNvSpPr txBox="1"/>
          <p:nvPr/>
        </p:nvSpPr>
        <p:spPr>
          <a:xfrm>
            <a:off x="5437080" y="202356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t-EE" sz="3200">
                <a:latin typeface="Arial"/>
              </a:rPr>
              <a:t>E      2427 hobust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t-EE" sz="3200">
                <a:latin typeface="Arial"/>
              </a:rPr>
              <a:t> 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t-EE" sz="3200">
                <a:latin typeface="Arial"/>
              </a:rPr>
              <a:t>T      1247 hobust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  <a:p>
            <a:pPr>
              <a:buSzPct val="45000"/>
              <a:buFont typeface="StarSymbol"/>
              <a:buChar char=""/>
            </a:pPr>
            <a:r>
              <a:rPr lang="et-EE" sz="3200">
                <a:latin typeface="Arial"/>
              </a:rPr>
              <a:t>ER     361 hobust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  <a:p>
            <a:pPr>
              <a:buSzPct val="45000"/>
              <a:buFont typeface="StarSymbol"/>
              <a:buChar char=""/>
            </a:pPr>
            <a:r>
              <a:rPr lang="et-EE" sz="3200">
                <a:latin typeface="Arial"/>
              </a:rPr>
              <a:t>TRAK 367 hobust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  <a:p>
            <a:pPr>
              <a:buSzPct val="45000"/>
              <a:buFont typeface="StarSymbol"/>
              <a:buChar char=""/>
            </a:pPr>
            <a:r>
              <a:rPr lang="et-EE" sz="3200">
                <a:latin typeface="Arial"/>
              </a:rPr>
              <a:t>OX     75 hobust</a:t>
            </a:r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504000" y="95040"/>
            <a:ext cx="9072000" cy="1250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t-EE" sz="4400">
                <a:latin typeface="Arial"/>
              </a:rPr>
              <a:t>Eesti hobuse kui ohustatud tõu säilitamine</a:t>
            </a:r>
            <a:endParaRPr/>
          </a:p>
        </p:txBody>
      </p:sp>
      <p:sp>
        <p:nvSpPr>
          <p:cNvPr id="88" name="TextShape 2"/>
          <p:cNvSpPr txBox="1"/>
          <p:nvPr/>
        </p:nvSpPr>
        <p:spPr>
          <a:xfrm>
            <a:off x="504000" y="1769040"/>
            <a:ext cx="9071640" cy="5865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t-EE" sz="3200">
                <a:latin typeface="Arial"/>
              </a:rPr>
              <a:t>1993 FAO  - tunnistati eesti hobune ohustatud tõuks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  <a:p>
            <a:pPr>
              <a:buSzPct val="45000"/>
              <a:buFont typeface="StarSymbol"/>
              <a:buChar char=""/>
            </a:pPr>
            <a:r>
              <a:rPr lang="et-EE" sz="3200">
                <a:latin typeface="Arial"/>
              </a:rPr>
              <a:t>2001 a  PM lisas eesti hobuse ohustatud loomatõugude nimekirja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  <a:p>
            <a:pPr>
              <a:buSzPct val="45000"/>
              <a:buFont typeface="StarSymbol"/>
              <a:buChar char=""/>
            </a:pPr>
            <a:r>
              <a:rPr lang="et-EE" sz="3200">
                <a:latin typeface="Arial"/>
              </a:rPr>
              <a:t>2002 a toetati esmakordselt  keskkonnatoetuse raames eesti hobust kui ohustatud tõu esindajat, arvukus suurenenud 5 x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  <a:p>
            <a:pPr>
              <a:buSzPct val="45000"/>
              <a:buFont typeface="StarSymbol"/>
              <a:buChar char=""/>
            </a:pPr>
            <a:r>
              <a:rPr lang="et-EE" sz="3200">
                <a:latin typeface="Arial"/>
              </a:rPr>
              <a:t>Säilitusprogramm 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2000" strike="noStrike">
                <a:solidFill>
                  <a:srgbClr val="000000"/>
                </a:solidFill>
                <a:latin typeface="Times New Roman"/>
                <a:ea typeface="Times New Roman"/>
              </a:rPr>
              <a:t>Ohustatud tõugude säilitamine on </a:t>
            </a:r>
            <a:r>
              <a:rPr lang="en-US" sz="2000" strike="noStrike">
                <a:solidFill>
                  <a:srgbClr val="000000"/>
                </a:solidFill>
                <a:latin typeface="Times New Roman"/>
                <a:ea typeface="Times New Roman"/>
              </a:rPr>
              <a:t>võimalik ainult aretajate, riigi ja teadusasutuste koostöös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04000" y="288000"/>
            <a:ext cx="907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t-EE" sz="4400">
                <a:latin typeface="Arial"/>
              </a:rPr>
              <a:t>Valik ja turustamisvõimalused</a:t>
            </a:r>
            <a:endParaRPr/>
          </a:p>
        </p:txBody>
      </p:sp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0" y="1296000"/>
            <a:ext cx="5152680" cy="3888000"/>
          </a:xfrm>
          <a:prstGeom prst="rect">
            <a:avLst/>
          </a:prstGeom>
          <a:ln>
            <a:noFill/>
          </a:ln>
        </p:spPr>
      </p:pic>
      <p:sp>
        <p:nvSpPr>
          <p:cNvPr id="91" name="TextShape 2"/>
          <p:cNvSpPr txBox="1"/>
          <p:nvPr/>
        </p:nvSpPr>
        <p:spPr>
          <a:xfrm>
            <a:off x="5152680" y="182376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b="1" lang="et-EE" sz="3200">
                <a:latin typeface="Arial"/>
              </a:rPr>
              <a:t>Valikukriteeriumid tõu säilitamisel ja aretamisel: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3200">
                <a:latin typeface="Arial"/>
              </a:rPr>
              <a:t>PÕLVNEMINE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3200">
                <a:latin typeface="Arial"/>
              </a:rPr>
              <a:t>VÄLIMIK ja TÜÜP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3200">
                <a:latin typeface="Arial"/>
              </a:rPr>
              <a:t>LIIKUMINE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3200">
                <a:latin typeface="Arial"/>
              </a:rPr>
              <a:t>SEESMISED OMADUSED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3200">
                <a:latin typeface="Arial"/>
              </a:rPr>
              <a:t>tervis, kohanemisvõime, söödakasutus, iseloom, temperament, jõudlus jm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504000" y="34560"/>
            <a:ext cx="9072000" cy="1250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t-EE" sz="4400">
                <a:latin typeface="Arial"/>
              </a:rPr>
              <a:t>Geno-ja fenotüübiliste iseärasuste säilitamine</a:t>
            </a:r>
            <a:endParaRPr/>
          </a:p>
        </p:txBody>
      </p:sp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0" y="2016000"/>
            <a:ext cx="4896000" cy="3024000"/>
          </a:xfrm>
          <a:prstGeom prst="rect">
            <a:avLst/>
          </a:prstGeom>
          <a:ln>
            <a:noFill/>
          </a:ln>
        </p:spPr>
      </p:pic>
      <p:sp>
        <p:nvSpPr>
          <p:cNvPr id="94" name="TextShape 2"/>
          <p:cNvSpPr txBox="1"/>
          <p:nvPr/>
        </p:nvSpPr>
        <p:spPr>
          <a:xfrm>
            <a:off x="5152680" y="182376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b="1" lang="et-EE" sz="3600">
                <a:latin typeface="Arial"/>
              </a:rPr>
              <a:t>Kujunenud sajanditega,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3600">
                <a:latin typeface="Arial"/>
              </a:rPr>
              <a:t>tagamaks: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3600">
                <a:latin typeface="Arial"/>
              </a:rPr>
              <a:t>Tõu geneetilise mitmeksisuse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3600">
                <a:latin typeface="Arial"/>
              </a:rPr>
              <a:t>Sotsiaal-ökoloogilise väärtuse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3600">
                <a:latin typeface="Arial"/>
              </a:rPr>
              <a:t>Tõu struktuurilise väärtuse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3600">
                <a:latin typeface="Arial"/>
              </a:rPr>
              <a:t>Tulevikus uute tõugude tekkimise ja olemasolevate täiustamist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504000" y="288000"/>
            <a:ext cx="907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t-EE" sz="4400">
                <a:latin typeface="Arial"/>
              </a:rPr>
              <a:t>Tõu väärtuste esiletoomine</a:t>
            </a:r>
            <a:endParaRPr/>
          </a:p>
        </p:txBody>
      </p:sp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432000" y="2232000"/>
            <a:ext cx="4320000" cy="3600000"/>
          </a:xfrm>
          <a:prstGeom prst="rect">
            <a:avLst/>
          </a:prstGeom>
          <a:ln>
            <a:noFill/>
          </a:ln>
        </p:spPr>
      </p:pic>
      <p:sp>
        <p:nvSpPr>
          <p:cNvPr id="97" name="TextShape 2"/>
          <p:cNvSpPr txBox="1"/>
          <p:nvPr/>
        </p:nvSpPr>
        <p:spPr>
          <a:xfrm>
            <a:off x="4824000" y="1944000"/>
            <a:ext cx="496800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b="1" lang="et-EE" sz="3200">
                <a:latin typeface="Arial"/>
              </a:rPr>
              <a:t>Säilitusprogrammis- propageerimise kord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2800">
                <a:latin typeface="Arial"/>
              </a:rPr>
              <a:t>Ettenähtud tegevused: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3200">
                <a:latin typeface="Arial"/>
              </a:rPr>
              <a:t>- võistlussari  TS,KS,RS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3200">
                <a:latin typeface="Arial"/>
              </a:rPr>
              <a:t>- </a:t>
            </a:r>
            <a:r>
              <a:rPr b="1" lang="et-EE" sz="2800">
                <a:latin typeface="Arial"/>
              </a:rPr>
              <a:t>koolitused, õppepäevad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3200">
                <a:latin typeface="Arial"/>
              </a:rPr>
              <a:t>- töö noorte ja lastega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3200">
                <a:latin typeface="Arial"/>
              </a:rPr>
              <a:t>- näitused, messid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" name="Table 1"/>
          <p:cNvGraphicFramePr/>
          <p:nvPr/>
        </p:nvGraphicFramePr>
        <p:xfrm>
          <a:off x="216000" y="1686960"/>
          <a:ext cx="9359280" cy="4605480"/>
        </p:xfrm>
        <a:graphic>
          <a:graphicData uri="http://schemas.openxmlformats.org/drawingml/2006/table">
            <a:tbl>
              <a:tblPr/>
              <a:tblGrid>
                <a:gridCol w="269280"/>
                <a:gridCol w="2129760"/>
                <a:gridCol w="1289520"/>
                <a:gridCol w="1252800"/>
                <a:gridCol w="1044720"/>
                <a:gridCol w="1911240"/>
                <a:gridCol w="1462320"/>
              </a:tblGrid>
              <a:tr h="952920">
                <a:tc>
                  <a:tcPr/>
                </a:tc>
                <a:tc>
                  <a:txBody>
                    <a:bodyPr lIns="90000" rIns="90000" tIns="46800" bIns="46800"/>
                    <a:p>
                      <a:r>
                        <a:rPr b="1" lang="et-EE">
                          <a:latin typeface="Arial"/>
                        </a:rPr>
                        <a:t>Eesti hobuse müük 2011-2014</a:t>
                      </a:r>
                      <a:endParaRPr/>
                    </a:p>
                  </a:txBody>
                  <a:tcPr/>
                </a:tc>
                <a:tc>
                  <a:tcPr/>
                </a:tc>
                <a:tc>
                  <a:tcPr/>
                </a:tc>
                <a:tc>
                  <a:tcPr/>
                </a:tc>
                <a:tc>
                  <a:tcPr/>
                </a:tc>
                <a:tc>
                  <a:tcPr/>
                </a:tc>
              </a:tr>
              <a:tr h="608760">
                <a:tc>
                  <a:tcPr/>
                </a:tc>
                <a:tc>
                  <a:txBody>
                    <a:bodyPr lIns="90000" rIns="90000" tIns="46800" bIns="46800"/>
                    <a:p>
                      <a:r>
                        <a:rPr b="1" lang="et-EE" sz="2400">
                          <a:latin typeface="Arial"/>
                        </a:rPr>
                        <a:t>Riik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2011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2012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2013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2014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KOKKU</a:t>
                      </a:r>
                      <a:endParaRPr/>
                    </a:p>
                  </a:txBody>
                  <a:tcPr/>
                </a:tc>
              </a:tr>
              <a:tr h="608760">
                <a:tc>
                  <a:tcPr/>
                </a:tc>
                <a:tc>
                  <a:txBody>
                    <a:bodyPr lIns="90000" rIns="90000" tIns="46800" bIns="46800"/>
                    <a:p>
                      <a:r>
                        <a:rPr b="1" lang="et-EE" sz="2400">
                          <a:latin typeface="Arial"/>
                        </a:rPr>
                        <a:t>Eesti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138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124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141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138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541</a:t>
                      </a:r>
                      <a:endParaRPr/>
                    </a:p>
                  </a:txBody>
                  <a:tcPr/>
                </a:tc>
              </a:tr>
              <a:tr h="608760">
                <a:tc>
                  <a:tcPr/>
                </a:tc>
                <a:tc>
                  <a:txBody>
                    <a:bodyPr lIns="90000" rIns="90000" tIns="46800" bIns="46800"/>
                    <a:p>
                      <a:r>
                        <a:rPr b="1" lang="et-EE" sz="2400">
                          <a:latin typeface="Arial"/>
                        </a:rPr>
                        <a:t>Soome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38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58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90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81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267</a:t>
                      </a:r>
                      <a:endParaRPr/>
                    </a:p>
                  </a:txBody>
                  <a:tcPr/>
                </a:tc>
              </a:tr>
              <a:tr h="608760">
                <a:tc>
                  <a:tcPr/>
                </a:tc>
                <a:tc>
                  <a:txBody>
                    <a:bodyPr lIns="90000" rIns="90000" tIns="46800" bIns="46800"/>
                    <a:p>
                      <a:r>
                        <a:rPr b="1" lang="et-EE" sz="2400">
                          <a:latin typeface="Arial"/>
                        </a:rPr>
                        <a:t>Läti</a:t>
                      </a:r>
                      <a:endParaRPr/>
                    </a:p>
                  </a:txBody>
                  <a:tcPr/>
                </a:tc>
                <a:tc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2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3</a:t>
                      </a:r>
                      <a:endParaRPr/>
                    </a:p>
                  </a:txBody>
                  <a:tcPr/>
                </a:tc>
              </a:tr>
              <a:tr h="608760">
                <a:tc>
                  <a:tcPr/>
                </a:tc>
                <a:tc>
                  <a:txBody>
                    <a:bodyPr lIns="90000" rIns="90000" tIns="46800" bIns="46800"/>
                    <a:p>
                      <a:r>
                        <a:rPr b="1" lang="et-EE" sz="2400">
                          <a:latin typeface="Arial"/>
                        </a:rPr>
                        <a:t>Rootsi</a:t>
                      </a:r>
                      <a:endParaRPr/>
                    </a:p>
                  </a:txBody>
                  <a:tcPr/>
                </a:tc>
                <a:tc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4</a:t>
                      </a:r>
                      <a:endParaRPr/>
                    </a:p>
                  </a:txBody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5</a:t>
                      </a:r>
                      <a:endParaRPr/>
                    </a:p>
                  </a:txBody>
                  <a:tcPr/>
                </a:tc>
              </a:tr>
              <a:tr h="609120">
                <a:tc>
                  <a:tcPr/>
                </a:tc>
                <a:tc>
                  <a:txBody>
                    <a:bodyPr lIns="90000" rIns="90000" tIns="46800" bIns="46800"/>
                    <a:p>
                      <a:r>
                        <a:rPr b="1" lang="et-EE" sz="2400">
                          <a:latin typeface="Arial"/>
                        </a:rPr>
                        <a:t>Inglismaa</a:t>
                      </a:r>
                      <a:endParaRPr/>
                    </a:p>
                  </a:txBody>
                  <a:tcPr/>
                </a:tc>
                <a:tc>
                  <a:tcPr/>
                </a:tc>
                <a:tc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1</a:t>
                      </a:r>
                      <a:endParaRPr/>
                    </a:p>
                  </a:txBody>
                  <a:tcPr/>
                </a:tc>
                <a:tc>
                  <a:tcPr/>
                </a:tc>
                <a:tc>
                  <a:txBody>
                    <a:bodyPr lIns="90000" rIns="90000" tIns="46800" bIns="46800"/>
                    <a:p>
                      <a:pPr algn="ctr"/>
                      <a:r>
                        <a:rPr b="1" lang="et-EE" sz="2400">
                          <a:latin typeface="Arial"/>
                        </a:rPr>
                        <a:t>1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322560" y="1368000"/>
            <a:ext cx="9635760" cy="5657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b="1" lang="et-EE" sz="2800">
                <a:latin typeface="Arial"/>
              </a:rPr>
              <a:t>SELTS on loodud oma liikmete paremaks teenindamiseks ja huvide kaitseks.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2800">
                <a:latin typeface="Arial"/>
              </a:rPr>
              <a:t>Kasvatajad oma  tegevuse ja 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t-EE" sz="2800">
                <a:latin typeface="Arial"/>
              </a:rPr>
              <a:t>                                  </a:t>
            </a:r>
            <a:r>
              <a:rPr b="1" lang="et-EE" sz="2800">
                <a:latin typeface="Arial"/>
              </a:rPr>
              <a:t>selts tegevuskavaga suunab: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  <a:p>
            <a:pPr>
              <a:buSzPct val="45000"/>
              <a:buFont typeface="StarSymbol"/>
              <a:buChar char=""/>
            </a:pPr>
            <a:r>
              <a:rPr lang="et-EE" sz="2800">
                <a:latin typeface="Arial"/>
              </a:rPr>
              <a:t>kellele ja kuidas müügivõimalusi elavdada,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t-EE" sz="2800">
                <a:latin typeface="Arial"/>
              </a:rPr>
              <a:t>uute võimaluste ja lahenduste leidmiseks, 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t-EE" sz="2800">
                <a:latin typeface="Arial"/>
              </a:rPr>
              <a:t>liikmete professionaalsuse ja motivatsiooni tõstmine,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t-EE" sz="2800">
                <a:latin typeface="Arial"/>
              </a:rPr>
              <a:t>kaasaegsed müügivõimalused ja suhtlemise strateegiad. 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  <a:p>
            <a:r>
              <a:rPr lang="et-EE" sz="2800">
                <a:latin typeface="Arial"/>
              </a:rPr>
              <a:t>Eesmärk- eesti hobuste omanike ja kasutajate arvukus tõuseb, hobune on ostjate seas hinnatud ja nõudlus hobuse järele kasvab</a:t>
            </a: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19160</TotalTime>
  <Application>LibreOffice/4.4.1.2$Windows_x86 LibreOffice_project/45e2de17089c24a1fa810c8f975a7171ba4cd432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2015-03-13T21:47:44Z</dcterms:created>
  <dc:language>et-EE</dc:language>
  <dcterms:modified xsi:type="dcterms:W3CDTF">2015-04-01T12:42:56Z</dcterms:modified>
  <cp:revision>25</cp:revision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